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"/>
  </p:notesMasterIdLst>
  <p:handoutMasterIdLst>
    <p:handoutMasterId r:id="rId5"/>
  </p:handoutMasterIdLst>
  <p:sldIdLst>
    <p:sldId id="272" r:id="rId2"/>
    <p:sldId id="274" r:id="rId3"/>
  </p:sldIdLst>
  <p:sldSz cx="10693400" cy="756126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2">
          <p15:clr>
            <a:srgbClr val="A4A3A4"/>
          </p15:clr>
        </p15:guide>
        <p15:guide id="2" orient="horz" pos="797">
          <p15:clr>
            <a:srgbClr val="A4A3A4"/>
          </p15:clr>
        </p15:guide>
        <p15:guide id="3" orient="horz" pos="1585">
          <p15:clr>
            <a:srgbClr val="A4A3A4"/>
          </p15:clr>
        </p15:guide>
        <p15:guide id="4" pos="392">
          <p15:clr>
            <a:srgbClr val="A4A3A4"/>
          </p15:clr>
        </p15:guide>
        <p15:guide id="5" pos="6584">
          <p15:clr>
            <a:srgbClr val="A4A3A4"/>
          </p15:clr>
        </p15:guide>
        <p15:guide id="6" pos="4432">
          <p15:clr>
            <a:srgbClr val="A4A3A4"/>
          </p15:clr>
        </p15:guide>
        <p15:guide id="7" pos="6355">
          <p15:clr>
            <a:srgbClr val="A4A3A4"/>
          </p15:clr>
        </p15:guide>
        <p15:guide id="8" pos="2308">
          <p15:clr>
            <a:srgbClr val="A4A3A4"/>
          </p15:clr>
        </p15:guide>
        <p15:guide id="9" pos="2414">
          <p15:clr>
            <a:srgbClr val="A4A3A4"/>
          </p15:clr>
        </p15:guide>
        <p15:guide id="10" pos="43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33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093" autoAdjust="0"/>
    <p:restoredTop sz="94660"/>
  </p:normalViewPr>
  <p:slideViewPr>
    <p:cSldViewPr>
      <p:cViewPr varScale="1">
        <p:scale>
          <a:sx n="37" d="100"/>
          <a:sy n="37" d="100"/>
        </p:scale>
        <p:origin x="1560" y="54"/>
      </p:cViewPr>
      <p:guideLst>
        <p:guide orient="horz" pos="232"/>
        <p:guide orient="horz" pos="797"/>
        <p:guide orient="horz" pos="1585"/>
        <p:guide pos="392"/>
        <p:guide pos="6584"/>
        <p:guide pos="4432"/>
        <p:guide pos="6355"/>
        <p:guide pos="2308"/>
        <p:guide pos="2414"/>
        <p:guide pos="43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8" y="-90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580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820" y="1"/>
            <a:ext cx="307580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94"/>
            <a:ext cx="307580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820" y="9721894"/>
            <a:ext cx="307580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4515CBF9-2981-49DC-96D6-9D2BFBFC4F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28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580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820" y="1"/>
            <a:ext cx="307580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35025" y="768350"/>
            <a:ext cx="542925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605" y="4861772"/>
            <a:ext cx="5677765" cy="4604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94"/>
            <a:ext cx="307580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820" y="9721894"/>
            <a:ext cx="307580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2A25E69C-C241-4DD5-AA49-EBCD636E472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63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CA45-46A7-41A5-8422-7E551AC201E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D9ECC-4869-476D-8559-E4FF652FFC4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10488" y="373063"/>
            <a:ext cx="2365375" cy="6430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373063"/>
            <a:ext cx="6946900" cy="6430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6690A-3D6B-4E26-8F22-7C7A0079B31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FA54D-0682-4112-A3F4-42FA971838A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0F9C2-EBA3-48BF-8DAF-C6757ED5B89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404938"/>
            <a:ext cx="4656137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9725" y="1404938"/>
            <a:ext cx="4656138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B0EAF-3AA7-4C61-85A6-A0597190507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D7360-1C0D-4A35-A6D7-DE2F6E8E9C2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44B1F-4934-4F78-8DF5-D37597E5647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FAFB4-2412-4D76-B0FA-4E2D4F8BF15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2CE3B-3938-4202-8B0B-C59833CB38A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200FC-0045-478A-A8A4-FBE3FC823F4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3832225" y="373063"/>
            <a:ext cx="6243638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Headline 1 (Interstate 24pt)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11188" y="1404938"/>
            <a:ext cx="9464675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 (Interstate 10pt)</a:t>
            </a:r>
          </a:p>
          <a:p>
            <a:pPr lvl="1"/>
            <a:r>
              <a:rPr lang="en-US"/>
              <a:t>Headline 2 (Interstate bold 14pt)</a:t>
            </a:r>
          </a:p>
          <a:p>
            <a:pPr lvl="3"/>
            <a:r>
              <a:rPr lang="en-US"/>
              <a:t>Bullet 1 (Interstate 10pt)</a:t>
            </a:r>
          </a:p>
          <a:p>
            <a:pPr lvl="4"/>
            <a:r>
              <a:rPr lang="en-US"/>
              <a:t>Bullet 2 (Interstate 10pt)</a:t>
            </a:r>
          </a:p>
          <a:p>
            <a:pPr lvl="2"/>
            <a:r>
              <a:rPr lang="en-US"/>
              <a:t>Headline 3 (Interstate bold 12pt)</a:t>
            </a:r>
          </a:p>
        </p:txBody>
      </p:sp>
      <p:sp>
        <p:nvSpPr>
          <p:cNvPr id="20502" name="Rectangle 22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833813" y="7065963"/>
            <a:ext cx="5437187" cy="106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buClr>
                <a:srgbClr val="7F7E82"/>
              </a:buClr>
              <a:buFont typeface="EYInterstate" pitchFamily="2" charset="0"/>
              <a:buNone/>
              <a:defRPr sz="700" b="1" smtClean="0">
                <a:solidFill>
                  <a:schemeClr val="accent1"/>
                </a:solidFill>
                <a:latin typeface="EYInterstate" pitchFamily="2" charset="0"/>
                <a:sym typeface="Arial Unicode MS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03" name="Rectangle 23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9402763" y="7065963"/>
            <a:ext cx="673100" cy="106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>
              <a:buClr>
                <a:srgbClr val="7F7E82"/>
              </a:buClr>
              <a:buFont typeface="EYInterstate" pitchFamily="2" charset="0"/>
              <a:buNone/>
              <a:defRPr sz="700" smtClean="0">
                <a:solidFill>
                  <a:schemeClr val="accent1"/>
                </a:solidFill>
                <a:latin typeface="EYInterstate" pitchFamily="2" charset="0"/>
                <a:sym typeface="Arial Unicode MS" pitchFamily="34" charset="-128"/>
              </a:defRPr>
            </a:lvl1pPr>
          </a:lstStyle>
          <a:p>
            <a:pPr>
              <a:defRPr/>
            </a:pPr>
            <a:fld id="{7F8260E1-99DD-4A9A-B922-3B0F61FB35B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99536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99536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EYInterstate" pitchFamily="2" charset="0"/>
          <a:cs typeface="Arial" charset="0"/>
        </a:defRPr>
      </a:lvl2pPr>
      <a:lvl3pPr algn="l" defTabSz="99536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EYInterstate" pitchFamily="2" charset="0"/>
          <a:cs typeface="Arial" charset="0"/>
        </a:defRPr>
      </a:lvl3pPr>
      <a:lvl4pPr algn="l" defTabSz="99536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EYInterstate" pitchFamily="2" charset="0"/>
          <a:cs typeface="Arial" charset="0"/>
        </a:defRPr>
      </a:lvl4pPr>
      <a:lvl5pPr algn="l" defTabSz="995363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EYInterstate" pitchFamily="2" charset="0"/>
          <a:cs typeface="Arial" charset="0"/>
        </a:defRPr>
      </a:lvl5pPr>
      <a:lvl6pPr marL="4572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EYInterstate" pitchFamily="2" charset="0"/>
          <a:cs typeface="Arial" charset="0"/>
        </a:defRPr>
      </a:lvl6pPr>
      <a:lvl7pPr marL="9144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EYInterstate" pitchFamily="2" charset="0"/>
          <a:cs typeface="Arial" charset="0"/>
        </a:defRPr>
      </a:lvl7pPr>
      <a:lvl8pPr marL="13716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EYInterstate" pitchFamily="2" charset="0"/>
          <a:cs typeface="Arial" charset="0"/>
        </a:defRPr>
      </a:lvl8pPr>
      <a:lvl9pPr marL="18288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EYInterstate" pitchFamily="2" charset="0"/>
          <a:cs typeface="Arial" charset="0"/>
        </a:defRPr>
      </a:lvl9pPr>
    </p:titleStyle>
    <p:bodyStyle>
      <a:lvl1pPr algn="l" defTabSz="995363" rtl="0" eaLnBrk="0" fontAlgn="base" hangingPunct="0">
        <a:spcBef>
          <a:spcPct val="0"/>
        </a:spcBef>
        <a:spcAft>
          <a:spcPct val="40000"/>
        </a:spcAft>
        <a:buClr>
          <a:srgbClr val="FFD200"/>
        </a:buClr>
        <a:buSzPct val="75000"/>
        <a:buFont typeface="Arial Unicode MS" pitchFamily="34" charset="-128"/>
        <a:tabLst>
          <a:tab pos="1614488" algn="l"/>
          <a:tab pos="3228975" algn="l"/>
          <a:tab pos="4665663" algn="r"/>
        </a:tabLst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588" algn="l" defTabSz="995363" rtl="0" eaLnBrk="0" fontAlgn="base" hangingPunct="0">
        <a:spcBef>
          <a:spcPct val="20000"/>
        </a:spcBef>
        <a:spcAft>
          <a:spcPct val="40000"/>
        </a:spcAft>
        <a:buClr>
          <a:srgbClr val="FFD200"/>
        </a:buClr>
        <a:buSzPct val="75000"/>
        <a:buFont typeface="Arial Unicode MS" pitchFamily="34" charset="-128"/>
        <a:tabLst>
          <a:tab pos="1614488" algn="l"/>
          <a:tab pos="3228975" algn="l"/>
          <a:tab pos="4665663" algn="r"/>
        </a:tabLst>
        <a:defRPr sz="1500" b="1">
          <a:solidFill>
            <a:schemeClr val="tx2"/>
          </a:solidFill>
          <a:latin typeface="+mn-lt"/>
          <a:cs typeface="+mn-cs"/>
        </a:defRPr>
      </a:lvl2pPr>
      <a:lvl3pPr marL="3175" algn="l" defTabSz="995363" rtl="0" eaLnBrk="0" fontAlgn="base" hangingPunct="0">
        <a:spcBef>
          <a:spcPct val="20000"/>
        </a:spcBef>
        <a:spcAft>
          <a:spcPct val="40000"/>
        </a:spcAft>
        <a:buClr>
          <a:schemeClr val="tx2"/>
        </a:buClr>
        <a:buSzPct val="75000"/>
        <a:buFont typeface="Arial Unicode MS" pitchFamily="34" charset="-128"/>
        <a:tabLst>
          <a:tab pos="1614488" algn="l"/>
          <a:tab pos="3228975" algn="l"/>
          <a:tab pos="4665663" algn="r"/>
        </a:tabLst>
        <a:defRPr sz="1300" b="1">
          <a:solidFill>
            <a:schemeClr val="accent1"/>
          </a:solidFill>
          <a:latin typeface="+mn-lt"/>
          <a:cs typeface="+mn-cs"/>
        </a:defRPr>
      </a:lvl3pPr>
      <a:lvl4pPr marL="190500" indent="-185738" algn="l" defTabSz="995363" rtl="0" eaLnBrk="0" fontAlgn="base" hangingPunct="0">
        <a:spcBef>
          <a:spcPct val="0"/>
        </a:spcBef>
        <a:spcAft>
          <a:spcPct val="40000"/>
        </a:spcAft>
        <a:buClr>
          <a:schemeClr val="tx1"/>
        </a:buClr>
        <a:buSzPct val="75000"/>
        <a:buFont typeface="EYInterstate" pitchFamily="2" charset="0"/>
        <a:buChar char="►"/>
        <a:tabLst>
          <a:tab pos="1614488" algn="l"/>
          <a:tab pos="3228975" algn="l"/>
          <a:tab pos="4665663" algn="r"/>
        </a:tabLst>
        <a:defRPr sz="1100">
          <a:solidFill>
            <a:schemeClr val="tx1"/>
          </a:solidFill>
          <a:latin typeface="+mn-lt"/>
          <a:cs typeface="+mn-cs"/>
        </a:defRPr>
      </a:lvl4pPr>
      <a:lvl5pPr marL="352425" indent="-160338" algn="l" defTabSz="995363" rtl="0" eaLnBrk="0" fontAlgn="base" hangingPunct="0">
        <a:spcBef>
          <a:spcPct val="0"/>
        </a:spcBef>
        <a:spcAft>
          <a:spcPct val="40000"/>
        </a:spcAft>
        <a:buClr>
          <a:schemeClr val="tx1"/>
        </a:buClr>
        <a:buSzPct val="75000"/>
        <a:buFont typeface="EYInterstate" pitchFamily="2" charset="0"/>
        <a:buChar char="►"/>
        <a:tabLst>
          <a:tab pos="1614488" algn="l"/>
          <a:tab pos="3228975" algn="l"/>
          <a:tab pos="4665663" algn="r"/>
        </a:tabLst>
        <a:defRPr sz="1100">
          <a:solidFill>
            <a:schemeClr val="tx1"/>
          </a:solidFill>
          <a:latin typeface="+mn-lt"/>
          <a:cs typeface="+mn-cs"/>
        </a:defRPr>
      </a:lvl5pPr>
      <a:lvl6pPr marL="809625" indent="-160338" algn="l" defTabSz="995363" rtl="0" fontAlgn="base">
        <a:spcBef>
          <a:spcPct val="0"/>
        </a:spcBef>
        <a:spcAft>
          <a:spcPct val="40000"/>
        </a:spcAft>
        <a:buClr>
          <a:schemeClr val="tx1"/>
        </a:buClr>
        <a:buSzPct val="75000"/>
        <a:buFont typeface="EYInterstate" pitchFamily="2" charset="0"/>
        <a:buChar char="►"/>
        <a:tabLst>
          <a:tab pos="1614488" algn="l"/>
          <a:tab pos="3228975" algn="l"/>
          <a:tab pos="4665663" algn="r"/>
        </a:tabLst>
        <a:defRPr sz="1100">
          <a:solidFill>
            <a:schemeClr val="tx1"/>
          </a:solidFill>
          <a:latin typeface="+mn-lt"/>
          <a:cs typeface="+mn-cs"/>
        </a:defRPr>
      </a:lvl6pPr>
      <a:lvl7pPr marL="1266825" indent="-160338" algn="l" defTabSz="995363" rtl="0" fontAlgn="base">
        <a:spcBef>
          <a:spcPct val="0"/>
        </a:spcBef>
        <a:spcAft>
          <a:spcPct val="40000"/>
        </a:spcAft>
        <a:buClr>
          <a:schemeClr val="tx1"/>
        </a:buClr>
        <a:buSzPct val="75000"/>
        <a:buFont typeface="EYInterstate" pitchFamily="2" charset="0"/>
        <a:buChar char="►"/>
        <a:tabLst>
          <a:tab pos="1614488" algn="l"/>
          <a:tab pos="3228975" algn="l"/>
          <a:tab pos="4665663" algn="r"/>
        </a:tabLst>
        <a:defRPr sz="1100">
          <a:solidFill>
            <a:schemeClr val="tx1"/>
          </a:solidFill>
          <a:latin typeface="+mn-lt"/>
          <a:cs typeface="+mn-cs"/>
        </a:defRPr>
      </a:lvl7pPr>
      <a:lvl8pPr marL="1724025" indent="-160338" algn="l" defTabSz="995363" rtl="0" fontAlgn="base">
        <a:spcBef>
          <a:spcPct val="0"/>
        </a:spcBef>
        <a:spcAft>
          <a:spcPct val="40000"/>
        </a:spcAft>
        <a:buClr>
          <a:schemeClr val="tx1"/>
        </a:buClr>
        <a:buSzPct val="75000"/>
        <a:buFont typeface="EYInterstate" pitchFamily="2" charset="0"/>
        <a:buChar char="►"/>
        <a:tabLst>
          <a:tab pos="1614488" algn="l"/>
          <a:tab pos="3228975" algn="l"/>
          <a:tab pos="4665663" algn="r"/>
        </a:tabLst>
        <a:defRPr sz="1100">
          <a:solidFill>
            <a:schemeClr val="tx1"/>
          </a:solidFill>
          <a:latin typeface="+mn-lt"/>
          <a:cs typeface="+mn-cs"/>
        </a:defRPr>
      </a:lvl8pPr>
      <a:lvl9pPr marL="2181225" indent="-160338" algn="l" defTabSz="995363" rtl="0" fontAlgn="base">
        <a:spcBef>
          <a:spcPct val="0"/>
        </a:spcBef>
        <a:spcAft>
          <a:spcPct val="40000"/>
        </a:spcAft>
        <a:buClr>
          <a:schemeClr val="tx1"/>
        </a:buClr>
        <a:buSzPct val="75000"/>
        <a:buFont typeface="EYInterstate" pitchFamily="2" charset="0"/>
        <a:buChar char="►"/>
        <a:tabLst>
          <a:tab pos="1614488" algn="l"/>
          <a:tab pos="3228975" algn="l"/>
          <a:tab pos="4665663" algn="r"/>
        </a:tabLst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senia.Kolpakova@ru.ey.com" TargetMode="External"/><Relationship Id="rId2" Type="http://schemas.openxmlformats.org/officeDocument/2006/relationships/hyperlink" Target="mailto:matteo.gatti@mg-c.it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275432"/>
            <a:ext cx="10693400" cy="1447800"/>
          </a:xfrm>
          <a:prstGeom prst="rect">
            <a:avLst/>
          </a:prstGeom>
          <a:solidFill>
            <a:srgbClr val="CC000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601662" y="2245549"/>
            <a:ext cx="3373438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900" dirty="0" err="1">
                <a:latin typeface="Arial" pitchFamily="34" charset="0"/>
                <a:cs typeface="Arial" pitchFamily="34" charset="0"/>
              </a:rPr>
              <a:t>Nato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 a Magenta (Mi) </a:t>
            </a:r>
            <a:r>
              <a:rPr lang="en-US" sz="900" dirty="0" err="1">
                <a:latin typeface="Arial" pitchFamily="34" charset="0"/>
                <a:cs typeface="Arial" pitchFamily="34" charset="0"/>
              </a:rPr>
              <a:t>il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 22 </a:t>
            </a:r>
            <a:r>
              <a:rPr lang="en-US" sz="900" dirty="0" err="1">
                <a:latin typeface="Arial" pitchFamily="34" charset="0"/>
                <a:cs typeface="Arial" pitchFamily="34" charset="0"/>
              </a:rPr>
              <a:t>febbraio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 1980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en-US" sz="9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900" dirty="0" err="1">
                <a:latin typeface="Arial" pitchFamily="34" charset="0"/>
                <a:cs typeface="Arial" pitchFamily="34" charset="0"/>
              </a:rPr>
              <a:t>Sposato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900" dirty="0" err="1">
                <a:latin typeface="Arial" pitchFamily="34" charset="0"/>
                <a:cs typeface="Arial" pitchFamily="34" charset="0"/>
              </a:rPr>
              <a:t>tre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900" dirty="0" err="1">
                <a:latin typeface="Arial" pitchFamily="34" charset="0"/>
                <a:cs typeface="Arial" pitchFamily="34" charset="0"/>
              </a:rPr>
              <a:t>figlie</a:t>
            </a: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en-US" sz="9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900" dirty="0" err="1">
                <a:latin typeface="Arial" pitchFamily="34" charset="0"/>
                <a:cs typeface="Arial" pitchFamily="34" charset="0"/>
              </a:rPr>
              <a:t>Domicilio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: Via Monte </a:t>
            </a:r>
            <a:r>
              <a:rPr lang="en-US" sz="900" dirty="0" err="1">
                <a:latin typeface="Arial" pitchFamily="34" charset="0"/>
                <a:cs typeface="Arial" pitchFamily="34" charset="0"/>
              </a:rPr>
              <a:t>Cervino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, 3 – 20149 – Milano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en-US" sz="9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900" dirty="0" err="1">
                <a:latin typeface="Arial" pitchFamily="34" charset="0"/>
                <a:cs typeface="Arial" pitchFamily="34" charset="0"/>
              </a:rPr>
              <a:t>Telefono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: +(39) 02-36798463  Mobile: +(39) 3473054309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en-US" sz="900" dirty="0">
                <a:latin typeface="Arial" pitchFamily="34" charset="0"/>
                <a:cs typeface="Arial" pitchFamily="34" charset="0"/>
              </a:rPr>
              <a:t>	E-mail: matteo.gatti@mg-c.it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endParaRPr lang="en-US" sz="900" dirty="0"/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4737100" y="2255837"/>
            <a:ext cx="5791200" cy="5886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900" dirty="0"/>
              <a:t>Ernst &amp; Young  e </a:t>
            </a:r>
            <a:r>
              <a:rPr lang="en-US" sz="900" dirty="0" err="1"/>
              <a:t>studi</a:t>
            </a:r>
            <a:r>
              <a:rPr lang="en-US" sz="900" dirty="0"/>
              <a:t> </a:t>
            </a:r>
            <a:r>
              <a:rPr lang="en-US" sz="900" dirty="0" err="1"/>
              <a:t>professionali</a:t>
            </a:r>
            <a:r>
              <a:rPr lang="en-US" sz="900" dirty="0"/>
              <a:t> (2004-2010) dove ho </a:t>
            </a:r>
            <a:r>
              <a:rPr lang="en-US" sz="900" dirty="0" err="1"/>
              <a:t>svolto</a:t>
            </a:r>
            <a:r>
              <a:rPr lang="en-US" sz="900" dirty="0"/>
              <a:t>: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en-US" sz="900" dirty="0"/>
              <a:t>	- </a:t>
            </a:r>
            <a:r>
              <a:rPr lang="it-IT" sz="900" dirty="0"/>
              <a:t> attività di revisione per società italiane ed internazionali di bilanci di esercizio 	 e di reporting package. Alcuni dei principali clienti seguiti: De Agostini, Ikea,  </a:t>
            </a:r>
            <a:r>
              <a:rPr lang="it-IT" sz="900" dirty="0" err="1"/>
              <a:t>US.Manufacturing</a:t>
            </a:r>
            <a:r>
              <a:rPr lang="it-IT" sz="900" dirty="0"/>
              <a:t>, Dior, </a:t>
            </a:r>
            <a:r>
              <a:rPr lang="it-IT" sz="900" dirty="0" err="1"/>
              <a:t>Naturex</a:t>
            </a:r>
            <a:r>
              <a:rPr lang="it-IT" sz="900" dirty="0"/>
              <a:t>, </a:t>
            </a:r>
            <a:r>
              <a:rPr lang="it-IT" sz="900" dirty="0" err="1"/>
              <a:t>Biersdorf</a:t>
            </a:r>
            <a:r>
              <a:rPr lang="it-IT" sz="900" dirty="0"/>
              <a:t>, Mc Arthur Glen, </a:t>
            </a:r>
            <a:r>
              <a:rPr lang="it-IT" sz="900" dirty="0" err="1"/>
              <a:t>Biancamano</a:t>
            </a:r>
            <a:r>
              <a:rPr lang="it-IT" sz="900" dirty="0"/>
              <a:t>, </a:t>
            </a:r>
            <a:r>
              <a:rPr lang="it-IT" sz="900" dirty="0" err="1"/>
              <a:t>Esselte</a:t>
            </a:r>
            <a:r>
              <a:rPr lang="it-IT" sz="900" dirty="0"/>
              <a:t>, Palmera, </a:t>
            </a:r>
            <a:r>
              <a:rPr lang="it-IT" sz="900" dirty="0" err="1"/>
              <a:t>Comifarm</a:t>
            </a:r>
            <a:r>
              <a:rPr lang="it-IT" sz="900" dirty="0"/>
              <a:t>, </a:t>
            </a:r>
            <a:r>
              <a:rPr lang="it-IT" sz="900" dirty="0" err="1"/>
              <a:t>Gdf</a:t>
            </a:r>
            <a:r>
              <a:rPr lang="it-IT" sz="900" dirty="0"/>
              <a:t>-Suez, Servizi Italia, Gruppo </a:t>
            </a:r>
            <a:r>
              <a:rPr lang="it-IT" sz="900" dirty="0" err="1"/>
              <a:t>Acquamarcia</a:t>
            </a:r>
            <a:r>
              <a:rPr lang="it-IT" sz="900" dirty="0"/>
              <a:t>, ABB.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	- attività di due </a:t>
            </a:r>
            <a:r>
              <a:rPr lang="it-IT" sz="900" dirty="0" err="1"/>
              <a:t>diligence</a:t>
            </a:r>
            <a:r>
              <a:rPr lang="it-IT" sz="900" dirty="0"/>
              <a:t>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	- attività di </a:t>
            </a:r>
            <a:r>
              <a:rPr lang="it-IT" sz="900" dirty="0" err="1"/>
              <a:t>internal</a:t>
            </a:r>
            <a:r>
              <a:rPr lang="it-IT" sz="900" dirty="0"/>
              <a:t> </a:t>
            </a:r>
            <a:r>
              <a:rPr lang="it-IT" sz="900" dirty="0" err="1"/>
              <a:t>audit</a:t>
            </a:r>
            <a:r>
              <a:rPr lang="it-IT" sz="900" dirty="0"/>
              <a:t> , SOX, D.L. 231 e 261, </a:t>
            </a:r>
            <a:r>
              <a:rPr lang="it-IT" sz="900" dirty="0" err="1"/>
              <a:t>risk</a:t>
            </a:r>
            <a:r>
              <a:rPr lang="it-IT" sz="900" dirty="0"/>
              <a:t> </a:t>
            </a:r>
            <a:r>
              <a:rPr lang="it-IT" sz="900" dirty="0" err="1"/>
              <a:t>assesment</a:t>
            </a:r>
            <a:r>
              <a:rPr lang="it-IT" sz="900" dirty="0"/>
              <a:t>. Alcuni dei principali clienti seguiti: YKK, ABB, </a:t>
            </a:r>
            <a:r>
              <a:rPr lang="it-IT" sz="900" dirty="0" err="1"/>
              <a:t>Ideal</a:t>
            </a:r>
            <a:r>
              <a:rPr lang="it-IT" sz="900" dirty="0"/>
              <a:t> Standard, </a:t>
            </a:r>
            <a:r>
              <a:rPr lang="it-IT" sz="900" dirty="0" err="1"/>
              <a:t>Alcan</a:t>
            </a:r>
            <a:r>
              <a:rPr lang="it-IT" sz="900" dirty="0"/>
              <a:t> </a:t>
            </a:r>
            <a:r>
              <a:rPr lang="it-IT" sz="900" dirty="0" err="1"/>
              <a:t>Novelis</a:t>
            </a:r>
            <a:r>
              <a:rPr lang="it-IT" sz="900" dirty="0"/>
              <a:t>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	- attività di IPO – GAS Plus.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	 - team leader di un progetto di creazione di uno share service contabile in Italia 	per il  gruppo GDF SUEZ ed alla predisposizione dell’informativa finanziaria (bilanci, reporting 	package, budget e business plan e bilanci consolidati) per primarie società (GDF Suez, LVMH);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	- team leader di operazioni di </a:t>
            </a:r>
            <a:r>
              <a:rPr lang="it-IT" sz="900" dirty="0" err="1"/>
              <a:t>transaction</a:t>
            </a:r>
            <a:r>
              <a:rPr lang="it-IT" sz="900" dirty="0"/>
              <a:t> support (Gruppo </a:t>
            </a:r>
            <a:r>
              <a:rPr lang="it-IT" sz="900" dirty="0" err="1"/>
              <a:t>Riechmond</a:t>
            </a:r>
            <a:r>
              <a:rPr lang="it-IT" sz="900" dirty="0"/>
              <a:t>/Cartier) e di 	consulenza amministrativa (gruppo </a:t>
            </a:r>
            <a:r>
              <a:rPr lang="it-IT" sz="900" dirty="0" err="1"/>
              <a:t>Siram</a:t>
            </a:r>
            <a:r>
              <a:rPr lang="it-IT" sz="900" dirty="0"/>
              <a:t>/</a:t>
            </a:r>
            <a:r>
              <a:rPr lang="it-IT" sz="900" dirty="0" err="1"/>
              <a:t>Veolia</a:t>
            </a:r>
            <a:r>
              <a:rPr lang="it-IT" sz="900" dirty="0"/>
              <a:t> ed ACSM).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	-  ho partecipato alla predisposizione dei piani industriali del Gruppo Acsm-</a:t>
            </a:r>
            <a:r>
              <a:rPr lang="it-IT" sz="900" dirty="0" err="1"/>
              <a:t>Agam</a:t>
            </a:r>
            <a:r>
              <a:rPr lang="it-IT" sz="900" dirty="0"/>
              <a:t> (società quotata);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Socio Fondatore di REVISA </a:t>
            </a:r>
            <a:r>
              <a:rPr lang="it-IT" sz="900" dirty="0" err="1"/>
              <a:t>Managing</a:t>
            </a:r>
            <a:r>
              <a:rPr lang="it-IT" sz="900" dirty="0"/>
              <a:t> </a:t>
            </a:r>
            <a:r>
              <a:rPr lang="it-IT" sz="900" dirty="0" err="1"/>
              <a:t>Consultants</a:t>
            </a:r>
            <a:r>
              <a:rPr lang="it-IT" sz="900" dirty="0"/>
              <a:t> – REVISA MGC – (2010 ad oggi) società di revisione ed organizzazione contabile;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Libero professionista 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	-  specializzato in materie fiscali e contabili, ottima conoscenza dei principi contabili nazionali ed internazionali;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	- 	specializzato in revisione contabile , due </a:t>
            </a:r>
            <a:r>
              <a:rPr lang="it-IT" sz="900" dirty="0" err="1"/>
              <a:t>diligence</a:t>
            </a:r>
            <a:r>
              <a:rPr lang="it-IT" sz="900" dirty="0"/>
              <a:t> e valutazioni di azienda;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	-  specializzato nella predisposizione di bilanci di esercizio, consolidati, piani di tesoreria, budget e business plan;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	- specializzato in alcuni adempimenti amministrativi settori Oil &amp; Gas – </a:t>
            </a:r>
            <a:r>
              <a:rPr lang="it-IT" sz="900" dirty="0" err="1"/>
              <a:t>unbundling</a:t>
            </a:r>
            <a:r>
              <a:rPr lang="it-IT" sz="900"/>
              <a:t> ARERA; </a:t>
            </a:r>
            <a:endParaRPr lang="it-IT" sz="900" dirty="0"/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	- 	collaboro con primari studi di commercialisti e studi legali  oltre che con un network di professionisti interdisciplinari;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      - ho contribuito alla definizione del price </a:t>
            </a:r>
            <a:r>
              <a:rPr lang="it-IT" sz="900" dirty="0" err="1"/>
              <a:t>adj</a:t>
            </a:r>
            <a:r>
              <a:rPr lang="it-IT" sz="900" dirty="0"/>
              <a:t> nell’ambito della cessione dei rami di azienda di Gallazzi S.p.a., società in amministrazione straordinaria;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     - recentemente ho portato a termine con successo un progetto di ristrutturazione aziendale – c.d. </a:t>
            </a:r>
            <a:r>
              <a:rPr lang="it-IT" sz="900" dirty="0" err="1"/>
              <a:t>tournaround</a:t>
            </a:r>
            <a:r>
              <a:rPr lang="it-IT" sz="900" dirty="0"/>
              <a:t>.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	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	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/>
              <a:t> 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endParaRPr lang="it-IT" sz="900" dirty="0"/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endParaRPr lang="en-US" sz="900" dirty="0"/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2374900" y="484981"/>
            <a:ext cx="3276600" cy="723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Matteo Gatti</a:t>
            </a:r>
          </a:p>
          <a:p>
            <a:endParaRPr lang="en-US" sz="900" dirty="0">
              <a:solidFill>
                <a:schemeClr val="bg1"/>
              </a:solidFill>
            </a:endParaRPr>
          </a:p>
          <a:p>
            <a:endParaRPr lang="ru-RU" sz="900" dirty="0">
              <a:solidFill>
                <a:schemeClr val="bg1"/>
              </a:solidFill>
            </a:endParaRPr>
          </a:p>
          <a:p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2374900" y="732631"/>
            <a:ext cx="2200275" cy="4154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 defTabSz="995363">
              <a:tabLst>
                <a:tab pos="442913" algn="l"/>
              </a:tabLst>
            </a:pPr>
            <a:endParaRPr lang="en-US" sz="900" dirty="0"/>
          </a:p>
          <a:p>
            <a:pPr defTabSz="995363">
              <a:tabLst>
                <a:tab pos="442913" algn="l"/>
              </a:tabLst>
            </a:pPr>
            <a:endParaRPr lang="en-US" sz="900" dirty="0"/>
          </a:p>
          <a:p>
            <a:pPr defTabSz="995363">
              <a:tabLst>
                <a:tab pos="442913" algn="l"/>
              </a:tabLst>
            </a:pPr>
            <a:endParaRPr lang="en-US" sz="900" dirty="0"/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gray">
          <a:xfrm>
            <a:off x="622300" y="2016949"/>
            <a:ext cx="30416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spcAft>
                <a:spcPct val="40000"/>
              </a:spcAft>
              <a:buClr>
                <a:schemeClr val="tx2"/>
              </a:buClr>
              <a:buSzPct val="75000"/>
              <a:buFont typeface="Arial Unicode MS" pitchFamily="34" charset="-128"/>
              <a:buNone/>
            </a:pPr>
            <a:r>
              <a:rPr lang="en-US" sz="13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Nome e </a:t>
            </a:r>
            <a:r>
              <a:rPr lang="en-US" sz="13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dati</a:t>
            </a:r>
            <a:endParaRPr lang="en-US" sz="1300" b="1" dirty="0">
              <a:solidFill>
                <a:schemeClr val="accent1"/>
              </a:solidFill>
              <a:latin typeface="Arial" pitchFamily="34" charset="0"/>
              <a:cs typeface="Arial" pitchFamily="34" charset="0"/>
              <a:sym typeface="Arial Unicode MS" pitchFamily="34" charset="-128"/>
            </a:endParaRPr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gray">
          <a:xfrm>
            <a:off x="4684713" y="2028031"/>
            <a:ext cx="2719387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spcAft>
                <a:spcPct val="40000"/>
              </a:spcAft>
              <a:buClr>
                <a:schemeClr val="tx2"/>
              </a:buClr>
              <a:buSzPct val="75000"/>
              <a:buFont typeface="Arial Unicode MS" pitchFamily="34" charset="-128"/>
              <a:buNone/>
            </a:pPr>
            <a:r>
              <a:rPr lang="en-US" sz="13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Esperienze</a:t>
            </a:r>
            <a:r>
              <a:rPr lang="en-US" sz="13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 </a:t>
            </a:r>
            <a:r>
              <a:rPr lang="en-US" sz="13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professionali</a:t>
            </a:r>
            <a:endParaRPr lang="en-US" sz="1300" b="1" dirty="0">
              <a:solidFill>
                <a:schemeClr val="accent1"/>
              </a:solidFill>
              <a:latin typeface="Arial" pitchFamily="34" charset="0"/>
              <a:cs typeface="Arial" pitchFamily="34" charset="0"/>
              <a:sym typeface="Arial Unicode MS" pitchFamily="34" charset="-128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700" y="352424"/>
            <a:ext cx="993668" cy="1294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0"/>
          <p:cNvSpPr>
            <a:spLocks noChangeArrowheads="1"/>
          </p:cNvSpPr>
          <p:nvPr/>
        </p:nvSpPr>
        <p:spPr bwMode="gray">
          <a:xfrm>
            <a:off x="622300" y="3312349"/>
            <a:ext cx="30416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spcAft>
                <a:spcPct val="40000"/>
              </a:spcAft>
              <a:buClr>
                <a:schemeClr val="tx2"/>
              </a:buClr>
              <a:buSzPct val="75000"/>
              <a:buFont typeface="Arial Unicode MS" pitchFamily="34" charset="-128"/>
              <a:buNone/>
            </a:pPr>
            <a:r>
              <a:rPr lang="en-US" sz="13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Qualifiche</a:t>
            </a:r>
            <a:r>
              <a:rPr lang="en-US" sz="13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 </a:t>
            </a:r>
            <a:r>
              <a:rPr lang="en-US" sz="13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professionali</a:t>
            </a:r>
            <a:endParaRPr lang="en-US" sz="1300" b="1" dirty="0">
              <a:solidFill>
                <a:schemeClr val="accent1"/>
              </a:solidFill>
              <a:latin typeface="Arial" pitchFamily="34" charset="0"/>
              <a:cs typeface="Arial" pitchFamily="34" charset="0"/>
              <a:sym typeface="Arial Unicode MS" pitchFamily="34" charset="-128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652719" y="3545834"/>
            <a:ext cx="33734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77800" lvl="0" indent="-177800" algn="just" defTabSz="995363" hangingPunct="0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>
                <a:latin typeface="Arial" pitchFamily="34" charset="0"/>
                <a:cs typeface="Arial" pitchFamily="34" charset="0"/>
              </a:rPr>
              <a:t>Dottore Commercialista sezione A (N. iscrizione: 9497) ;</a:t>
            </a:r>
          </a:p>
          <a:p>
            <a:pPr marL="177800" lvl="0" indent="-177800" algn="just" defTabSz="995363" hangingPunct="0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>
                <a:latin typeface="Arial" pitchFamily="34" charset="0"/>
                <a:cs typeface="Arial" pitchFamily="34" charset="0"/>
              </a:rPr>
              <a:t>Revisore legale  (N. Iscrizione: 175792);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endParaRPr lang="en-US" sz="900" dirty="0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gray">
          <a:xfrm>
            <a:off x="622300" y="4074349"/>
            <a:ext cx="30416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spcAft>
                <a:spcPct val="40000"/>
              </a:spcAft>
              <a:buClr>
                <a:schemeClr val="tx2"/>
              </a:buClr>
              <a:buSzPct val="75000"/>
              <a:buFont typeface="Arial Unicode MS" pitchFamily="34" charset="-128"/>
              <a:buNone/>
            </a:pPr>
            <a:r>
              <a:rPr lang="en-US" sz="13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Lingue</a:t>
            </a:r>
            <a:endParaRPr lang="en-US" sz="1300" b="1" dirty="0">
              <a:solidFill>
                <a:schemeClr val="accent1"/>
              </a:solidFill>
              <a:latin typeface="Arial" pitchFamily="34" charset="0"/>
              <a:cs typeface="Arial" pitchFamily="34" charset="0"/>
              <a:sym typeface="Arial Unicode MS" pitchFamily="34" charset="-12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622300" y="4379149"/>
            <a:ext cx="337343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77800" lvl="0" indent="-177800" algn="just" defTabSz="995363" hangingPunct="0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>
                <a:latin typeface="Arial" pitchFamily="34" charset="0"/>
                <a:cs typeface="Arial" pitchFamily="34" charset="0"/>
              </a:rPr>
              <a:t>Italiano (madrelingua);</a:t>
            </a:r>
          </a:p>
          <a:p>
            <a:pPr marL="177800" lvl="0" indent="-177800" algn="just" defTabSz="995363" hangingPunct="0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>
                <a:latin typeface="Arial" pitchFamily="34" charset="0"/>
                <a:cs typeface="Arial" pitchFamily="34" charset="0"/>
              </a:rPr>
              <a:t>Inglese (buono);</a:t>
            </a:r>
            <a:endParaRPr lang="en-US" sz="900" dirty="0"/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gray">
          <a:xfrm>
            <a:off x="601662" y="4836349"/>
            <a:ext cx="30416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spcAft>
                <a:spcPct val="40000"/>
              </a:spcAft>
              <a:buClr>
                <a:schemeClr val="tx2"/>
              </a:buClr>
              <a:buSzPct val="75000"/>
              <a:buFont typeface="Arial Unicode MS" pitchFamily="34" charset="-128"/>
              <a:buNone/>
            </a:pPr>
            <a:r>
              <a:rPr lang="en-US" sz="13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Studi</a:t>
            </a:r>
            <a:r>
              <a:rPr lang="en-US" sz="13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 </a:t>
            </a:r>
            <a:r>
              <a:rPr lang="en-US" sz="13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conseguiti</a:t>
            </a:r>
            <a:endParaRPr lang="en-US" sz="1300" b="1" dirty="0">
              <a:solidFill>
                <a:schemeClr val="accent1"/>
              </a:solidFill>
              <a:latin typeface="Arial" pitchFamily="34" charset="0"/>
              <a:cs typeface="Arial" pitchFamily="34" charset="0"/>
              <a:sym typeface="Arial Unicode MS" pitchFamily="34" charset="-128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601662" y="5141149"/>
            <a:ext cx="3373438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77800" lvl="0" indent="-177800" algn="just" defTabSz="995363" hangingPunct="0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>
                <a:latin typeface="Arial" pitchFamily="34" charset="0"/>
                <a:cs typeface="Arial" pitchFamily="34" charset="0"/>
              </a:rPr>
              <a:t>Diploma scuole superiori – liceo scientifico – anno scolastico 1998/1999</a:t>
            </a:r>
          </a:p>
          <a:p>
            <a:pPr marL="177800" lvl="0" indent="-177800" algn="just" defTabSz="995363" hangingPunct="0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>
                <a:latin typeface="Arial" pitchFamily="34" charset="0"/>
                <a:cs typeface="Arial" pitchFamily="34" charset="0"/>
              </a:rPr>
              <a:t>Diploma di laurea – votazione 103/110 Economia e Commercio – aprile 2004 – anno accademico 2003.</a:t>
            </a:r>
            <a:endParaRPr lang="en-US" sz="900" dirty="0"/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gray">
          <a:xfrm>
            <a:off x="628650" y="5903149"/>
            <a:ext cx="30416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spcAft>
                <a:spcPct val="40000"/>
              </a:spcAft>
              <a:buClr>
                <a:schemeClr val="tx2"/>
              </a:buClr>
              <a:buSzPct val="75000"/>
              <a:buFont typeface="Arial Unicode MS" pitchFamily="34" charset="-128"/>
              <a:buNone/>
            </a:pPr>
            <a:r>
              <a:rPr lang="en-US" sz="13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Skills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601662" y="6194301"/>
            <a:ext cx="337343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77800" lvl="0" indent="-177800" algn="just" defTabSz="995363" hangingPunct="0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>
                <a:latin typeface="Arial" pitchFamily="34" charset="0"/>
                <a:cs typeface="Arial" pitchFamily="34" charset="0"/>
              </a:rPr>
              <a:t>IT: Microsoft (ottima conoscenza) e SAP (base);</a:t>
            </a:r>
          </a:p>
          <a:p>
            <a:pPr marL="177800" lvl="0" indent="-177800" algn="just" defTabSz="995363" hangingPunct="0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>
                <a:latin typeface="Arial" pitchFamily="34" charset="0"/>
                <a:cs typeface="Arial" pitchFamily="34" charset="0"/>
              </a:rPr>
              <a:t>Sport: triathlon, </a:t>
            </a:r>
            <a:r>
              <a:rPr lang="it-IT" sz="900" dirty="0" err="1">
                <a:latin typeface="Arial" pitchFamily="34" charset="0"/>
                <a:cs typeface="Arial" pitchFamily="34" charset="0"/>
              </a:rPr>
              <a:t>Ironman</a:t>
            </a:r>
            <a:r>
              <a:rPr lang="it-IT" sz="900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900" dirty="0" err="1">
                <a:latin typeface="Arial" pitchFamily="34" charset="0"/>
                <a:cs typeface="Arial" pitchFamily="34" charset="0"/>
              </a:rPr>
              <a:t>finischer</a:t>
            </a:r>
            <a:r>
              <a:rPr lang="it-IT" sz="900" dirty="0">
                <a:latin typeface="Arial" pitchFamily="34" charset="0"/>
                <a:cs typeface="Arial" pitchFamily="34" charset="0"/>
              </a:rPr>
              <a:t> Zurigo 2008.</a:t>
            </a:r>
            <a:endParaRPr lang="en-US" sz="900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4889500" y="7285831"/>
            <a:ext cx="588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algn="just" defTabSz="995363" hangingPunct="0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r>
              <a:rPr lang="it-IT" sz="800" b="1" u="sng" dirty="0">
                <a:latin typeface="Arial" pitchFamily="34" charset="0"/>
                <a:cs typeface="Arial" pitchFamily="34" charset="0"/>
              </a:rPr>
              <a:t>L’utilizzo, il trattamento dei miei dati personali è espressamente autorizzato a norma della legge 675/96</a:t>
            </a: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36E9306A-05D1-437B-BA71-D0C600DE2046}"/>
              </a:ext>
            </a:extLst>
          </p:cNvPr>
          <p:cNvSpPr>
            <a:spLocks noChangeArrowheads="1"/>
          </p:cNvSpPr>
          <p:nvPr/>
        </p:nvSpPr>
        <p:spPr bwMode="gray">
          <a:xfrm>
            <a:off x="628650" y="6632421"/>
            <a:ext cx="30416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spcAft>
                <a:spcPct val="40000"/>
              </a:spcAft>
              <a:buClr>
                <a:schemeClr val="tx2"/>
              </a:buClr>
              <a:buSzPct val="75000"/>
              <a:buFont typeface="Arial Unicode MS" pitchFamily="34" charset="-128"/>
              <a:buNone/>
            </a:pPr>
            <a:r>
              <a:rPr lang="en-US" sz="13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Incarichi</a:t>
            </a:r>
            <a:endParaRPr lang="en-US" sz="1300" b="1" dirty="0">
              <a:solidFill>
                <a:schemeClr val="accent1"/>
              </a:solidFill>
              <a:latin typeface="Arial" pitchFamily="34" charset="0"/>
              <a:cs typeface="Arial" pitchFamily="34" charset="0"/>
              <a:sym typeface="Arial Unicode MS" pitchFamily="34" charset="-128"/>
            </a:endParaRP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45ECA1CE-FE9D-4D1B-81CB-46504478F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662" y="6923573"/>
            <a:ext cx="3373438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77800" lvl="0" indent="-177800" algn="just" defTabSz="995363" hangingPunct="0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>
                <a:latin typeface="Arial" pitchFamily="34" charset="0"/>
                <a:cs typeface="Arial" pitchFamily="34" charset="0"/>
              </a:rPr>
              <a:t>Amministratore unico di REVISA MGC S.r.l.;</a:t>
            </a:r>
          </a:p>
          <a:p>
            <a:pPr marL="177800" lvl="0" indent="-177800" algn="just" defTabSz="995363" hangingPunct="0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it-IT" sz="900" dirty="0">
                <a:latin typeface="Arial" pitchFamily="34" charset="0"/>
                <a:cs typeface="Arial" pitchFamily="34" charset="0"/>
              </a:rPr>
              <a:t>Sindaco di alcune società </a:t>
            </a:r>
            <a:r>
              <a:rPr lang="it-IT" sz="900" dirty="0" err="1">
                <a:latin typeface="Arial" pitchFamily="34" charset="0"/>
                <a:cs typeface="Arial" pitchFamily="34" charset="0"/>
              </a:rPr>
              <a:t>Oil&amp;Gas</a:t>
            </a:r>
            <a:r>
              <a:rPr lang="it-IT" sz="900" dirty="0">
                <a:latin typeface="Arial" pitchFamily="34" charset="0"/>
                <a:cs typeface="Arial" pitchFamily="34" charset="0"/>
              </a:rPr>
              <a:t> e Revisore unico di alcune società industriali/commerciali.</a:t>
            </a:r>
            <a:endParaRPr lang="en-US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17500" y="275431"/>
            <a:ext cx="9652000" cy="1658937"/>
          </a:xfrm>
          <a:prstGeom prst="rect">
            <a:avLst/>
          </a:prstGeom>
          <a:solidFill>
            <a:srgbClr val="CC000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601662" y="2526933"/>
            <a:ext cx="3373438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900" dirty="0">
                <a:latin typeface="Arial" pitchFamily="34" charset="0"/>
                <a:cs typeface="Arial" pitchFamily="34" charset="0"/>
              </a:rPr>
              <a:t>Matteo is specialized  in accounting and tax matters. Excellent knowledge of Italian GAAP and tax regulation. He is partner of MGC, an accounting firm.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900" dirty="0">
                <a:latin typeface="Arial" pitchFamily="34" charset="0"/>
                <a:cs typeface="Arial" pitchFamily="34" charset="0"/>
              </a:rPr>
              <a:t>Matteo is also specialized in audit, internal audit, risk-management, due diligence and transaction support</a:t>
            </a:r>
            <a:r>
              <a:rPr lang="en-GB" sz="900" dirty="0">
                <a:latin typeface="Arial" pitchFamily="34" charset="0"/>
                <a:cs typeface="Arial" pitchFamily="34" charset="0"/>
              </a:rPr>
              <a:t>. He is partner of REVISA MGC, an audit firm.</a:t>
            </a: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900" dirty="0">
                <a:latin typeface="Arial" pitchFamily="34" charset="0"/>
                <a:cs typeface="Arial" pitchFamily="34" charset="0"/>
              </a:rPr>
              <a:t>9 years experience  within  corporate audit (Ernst &amp; Young Milan 2004-2008) and financial advisory serving national and international clients.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900" dirty="0">
                <a:latin typeface="Arial" pitchFamily="34" charset="0"/>
                <a:cs typeface="Arial" pitchFamily="34" charset="0"/>
              </a:rPr>
              <a:t>Matteo joined MGC Group in 2010 and REVISA in 2012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endParaRPr lang="en-US" sz="900" dirty="0"/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4737100" y="2408237"/>
            <a:ext cx="5029200" cy="5209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endParaRPr lang="en-US" sz="800" dirty="0"/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Matteo is specialized in outsourcing of accounting and Tax (more than 50 clients of small &amp; middle size managed in MGC);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Matteo participated in complex project and is specialized in several activities, like the production of financial information both for statutory &amp; reporting purposes (GDF-SUEZ, LVMH), redesign of internal control and  reporting system, preparation of budget or business plan, transaction support (</a:t>
            </a:r>
            <a:r>
              <a:rPr lang="en-US" sz="800" dirty="0" err="1"/>
              <a:t>Gruppo</a:t>
            </a:r>
            <a:r>
              <a:rPr lang="en-US" sz="800" dirty="0"/>
              <a:t> </a:t>
            </a:r>
            <a:r>
              <a:rPr lang="en-US" sz="800" dirty="0" err="1"/>
              <a:t>Riechmond</a:t>
            </a:r>
            <a:r>
              <a:rPr lang="en-US" sz="800" dirty="0"/>
              <a:t>/Cartier) etc.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One of the largest </a:t>
            </a:r>
            <a:r>
              <a:rPr lang="en-US" sz="800" dirty="0" err="1"/>
              <a:t>Matteo’s</a:t>
            </a:r>
            <a:r>
              <a:rPr lang="en-US" sz="800" dirty="0"/>
              <a:t>  project is the creation of an accounting share services for GDF –SUEZ  Italy. 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Matteo is specialized in audit of statutory financial statement/reporting package and due diligence. He </a:t>
            </a:r>
            <a:r>
              <a:rPr lang="en-US" sz="800" dirty="0" err="1"/>
              <a:t>partecipated</a:t>
            </a:r>
            <a:r>
              <a:rPr lang="en-US" sz="800" dirty="0"/>
              <a:t> in several engagements (De </a:t>
            </a:r>
            <a:r>
              <a:rPr lang="en-US" sz="800" dirty="0" err="1"/>
              <a:t>Agostini</a:t>
            </a:r>
            <a:r>
              <a:rPr lang="en-US" sz="800" dirty="0"/>
              <a:t>, </a:t>
            </a:r>
            <a:r>
              <a:rPr lang="en-US" sz="800" dirty="0" err="1"/>
              <a:t>Ikea</a:t>
            </a:r>
            <a:r>
              <a:rPr lang="en-US" sz="800" dirty="0"/>
              <a:t>, </a:t>
            </a:r>
            <a:r>
              <a:rPr lang="en-US" sz="800" dirty="0" err="1"/>
              <a:t>US.Manufacuring</a:t>
            </a:r>
            <a:r>
              <a:rPr lang="en-US" sz="800" dirty="0"/>
              <a:t>, Dior, </a:t>
            </a:r>
            <a:r>
              <a:rPr lang="en-US" sz="800" dirty="0" err="1"/>
              <a:t>Naturex</a:t>
            </a:r>
            <a:r>
              <a:rPr lang="en-US" sz="800" dirty="0"/>
              <a:t>, </a:t>
            </a:r>
            <a:r>
              <a:rPr lang="en-US" sz="800" dirty="0" err="1"/>
              <a:t>Biersdorf</a:t>
            </a:r>
            <a:r>
              <a:rPr lang="en-US" sz="800" dirty="0"/>
              <a:t>, Mc Arthur Glen, </a:t>
            </a:r>
            <a:r>
              <a:rPr lang="en-US" sz="800" dirty="0" err="1"/>
              <a:t>Biancamano</a:t>
            </a:r>
            <a:r>
              <a:rPr lang="en-US" sz="800" dirty="0"/>
              <a:t>, Esselte, </a:t>
            </a:r>
            <a:r>
              <a:rPr lang="en-US" sz="800" dirty="0" err="1"/>
              <a:t>Palmera</a:t>
            </a:r>
            <a:r>
              <a:rPr lang="en-US" sz="800" dirty="0"/>
              <a:t>, </a:t>
            </a:r>
            <a:r>
              <a:rPr lang="en-US" sz="800" dirty="0" err="1"/>
              <a:t>Comifarm</a:t>
            </a:r>
            <a:r>
              <a:rPr lang="en-US" sz="800" dirty="0"/>
              <a:t>, GDF-SUEZ, </a:t>
            </a:r>
            <a:r>
              <a:rPr lang="en-US" sz="800" dirty="0" err="1"/>
              <a:t>Servizi</a:t>
            </a:r>
            <a:r>
              <a:rPr lang="en-US" sz="800" dirty="0"/>
              <a:t> Italia, </a:t>
            </a:r>
            <a:r>
              <a:rPr lang="en-US" sz="800" dirty="0" err="1"/>
              <a:t>Gruppo</a:t>
            </a:r>
            <a:r>
              <a:rPr lang="en-US" sz="800" dirty="0"/>
              <a:t> </a:t>
            </a:r>
            <a:r>
              <a:rPr lang="en-US" sz="800" dirty="0" err="1"/>
              <a:t>Acquamarcia</a:t>
            </a:r>
            <a:r>
              <a:rPr lang="en-US" sz="800" dirty="0"/>
              <a:t>);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Matteo is specialized also in internal audit, risk assessment and internal controls. He </a:t>
            </a:r>
            <a:r>
              <a:rPr lang="en-US" sz="800" dirty="0" err="1"/>
              <a:t>partecipated</a:t>
            </a:r>
            <a:r>
              <a:rPr lang="en-US" sz="800" dirty="0"/>
              <a:t> in several SOX (YKK, ABB, Ideal Standard, Alcan </a:t>
            </a:r>
            <a:r>
              <a:rPr lang="en-US" sz="800" dirty="0" err="1"/>
              <a:t>Novelis</a:t>
            </a:r>
            <a:r>
              <a:rPr lang="en-US" sz="800" dirty="0"/>
              <a:t> ) IPO projects (GAS PLUS), D.L.  231 and 261;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Matteo has experience serving clients in oil &amp; gas (GDF – SUEZ , </a:t>
            </a:r>
            <a:r>
              <a:rPr lang="en-US" sz="800" dirty="0" err="1"/>
              <a:t>Siram</a:t>
            </a:r>
            <a:r>
              <a:rPr lang="en-US" sz="800" dirty="0"/>
              <a:t>/</a:t>
            </a:r>
            <a:r>
              <a:rPr lang="en-US" sz="800" dirty="0" err="1"/>
              <a:t>Dalkia</a:t>
            </a:r>
            <a:r>
              <a:rPr lang="en-US" sz="800" dirty="0"/>
              <a:t>, ACSM). 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Matteo has experience in unbundling </a:t>
            </a:r>
            <a:r>
              <a:rPr lang="it-IT" sz="8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11/07 AEEG</a:t>
            </a:r>
            <a:r>
              <a:rPr lang="en-US" sz="800" dirty="0"/>
              <a:t>. He was Facilitator in several learning courses.  MGC works with </a:t>
            </a:r>
            <a:r>
              <a:rPr lang="en-US" sz="800" dirty="0" err="1"/>
              <a:t>Confindustria</a:t>
            </a:r>
            <a:r>
              <a:rPr lang="en-US" sz="800" dirty="0"/>
              <a:t> Energia.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Matteo collaborates  yet with important  accounting firms, like Ernst &amp; Young;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Matteo is the founding member of </a:t>
            </a:r>
            <a:r>
              <a:rPr lang="en-US" sz="800" dirty="0" err="1"/>
              <a:t>Revisa</a:t>
            </a:r>
            <a:r>
              <a:rPr lang="en-US" sz="800" dirty="0"/>
              <a:t> Managing Consultants – REVISA MGC – (2010 to date), an accounting and audit company.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Freelancer</a:t>
            </a:r>
          </a:p>
          <a:p>
            <a:pPr marL="171450" indent="-171450" algn="just" defTabSz="995363">
              <a:spcAft>
                <a:spcPct val="50000"/>
              </a:spcAft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 specialized in tax and accounting areas and excellent knowledge of national and international             accounting principles;</a:t>
            </a:r>
          </a:p>
          <a:p>
            <a:pPr marL="171450" indent="-171450" algn="just" defTabSz="995363">
              <a:spcAft>
                <a:spcPct val="50000"/>
              </a:spcAft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specialized in audit and due diligence; </a:t>
            </a:r>
          </a:p>
          <a:p>
            <a:pPr marL="171450" indent="-171450" algn="just" defTabSz="995363">
              <a:spcAft>
                <a:spcPct val="50000"/>
              </a:spcAft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specialized in the preparation of the financial statement, consolidated financial statement, treasury, budget and business plan;</a:t>
            </a:r>
          </a:p>
          <a:p>
            <a:pPr marL="171450" indent="-171450" algn="just" defTabSz="995363">
              <a:spcAft>
                <a:spcPct val="50000"/>
              </a:spcAft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specialized in some administrative procedures in Oil and Gas sector, Unbundling ARERA</a:t>
            </a:r>
          </a:p>
          <a:p>
            <a:pPr marL="171450" indent="-171450" algn="just" defTabSz="995363">
              <a:spcAft>
                <a:spcPct val="50000"/>
              </a:spcAft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collaboration with others professional offices and interdisciplinary professionals’ network;</a:t>
            </a:r>
          </a:p>
          <a:p>
            <a:pPr marL="171450" indent="-171450" algn="just" defTabSz="995363">
              <a:spcAft>
                <a:spcPct val="50000"/>
              </a:spcAft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price adjustment about the sale of company’s branches of </a:t>
            </a:r>
            <a:r>
              <a:rPr lang="en-US" sz="800" dirty="0" err="1"/>
              <a:t>Galazzi</a:t>
            </a:r>
            <a:r>
              <a:rPr lang="en-US" sz="800" dirty="0"/>
              <a:t> </a:t>
            </a:r>
            <a:r>
              <a:rPr lang="en-US" sz="800" dirty="0" err="1"/>
              <a:t>S.p.a</a:t>
            </a:r>
            <a:r>
              <a:rPr lang="en-US" sz="800" dirty="0"/>
              <a:t>, special administration’s company;</a:t>
            </a:r>
          </a:p>
          <a:p>
            <a:pPr marL="171450" indent="-171450" algn="just" defTabSz="995363">
              <a:spcAft>
                <a:spcPct val="50000"/>
              </a:spcAft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69875" algn="l"/>
                <a:tab pos="3228975" algn="l"/>
                <a:tab pos="4665663" algn="r"/>
              </a:tabLst>
            </a:pPr>
            <a:r>
              <a:rPr lang="en-US" sz="800" dirty="0"/>
              <a:t>recent turnaround project.</a:t>
            </a:r>
          </a:p>
          <a:p>
            <a:pPr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endParaRPr lang="en-US" sz="800" dirty="0"/>
          </a:p>
          <a:p>
            <a:pPr algn="just" defTabSz="995363">
              <a:spcAft>
                <a:spcPct val="50000"/>
              </a:spcAft>
              <a:buClr>
                <a:schemeClr val="tx1"/>
              </a:buClr>
              <a:tabLst>
                <a:tab pos="269875" algn="l"/>
                <a:tab pos="3228975" algn="l"/>
                <a:tab pos="4665663" algn="r"/>
              </a:tabLst>
            </a:pPr>
            <a:endParaRPr lang="en-US" sz="900" dirty="0"/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endParaRPr lang="en-US" sz="900" dirty="0"/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2374900" y="484981"/>
            <a:ext cx="3276600" cy="723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Matteo Gatti</a:t>
            </a:r>
          </a:p>
          <a:p>
            <a:endParaRPr lang="en-US" sz="900" dirty="0">
              <a:solidFill>
                <a:schemeClr val="bg1"/>
              </a:solidFill>
            </a:endParaRPr>
          </a:p>
          <a:p>
            <a:r>
              <a:rPr lang="en-US" sz="900" dirty="0">
                <a:solidFill>
                  <a:schemeClr val="bg1"/>
                </a:solidFill>
              </a:rPr>
              <a:t>Managing Partner of REVISA MGC </a:t>
            </a:r>
            <a:r>
              <a:rPr lang="en-US" sz="900" dirty="0" err="1">
                <a:solidFill>
                  <a:schemeClr val="bg1"/>
                </a:solidFill>
              </a:rPr>
              <a:t>S.r.l</a:t>
            </a:r>
            <a:r>
              <a:rPr lang="en-US" sz="900" dirty="0">
                <a:solidFill>
                  <a:schemeClr val="bg1"/>
                </a:solidFill>
              </a:rPr>
              <a:t>.</a:t>
            </a:r>
            <a:endParaRPr lang="ru-RU" sz="900" dirty="0">
              <a:solidFill>
                <a:schemeClr val="bg1"/>
              </a:solidFill>
            </a:endParaRPr>
          </a:p>
          <a:p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2374900" y="732631"/>
            <a:ext cx="2200275" cy="12811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 defTabSz="995363">
              <a:tabLst>
                <a:tab pos="442913" algn="l"/>
              </a:tabLst>
            </a:pPr>
            <a:endParaRPr lang="en-US" sz="900" dirty="0"/>
          </a:p>
          <a:p>
            <a:pPr defTabSz="995363">
              <a:tabLst>
                <a:tab pos="442913" algn="l"/>
              </a:tabLst>
            </a:pPr>
            <a:endParaRPr lang="en-US" sz="900" dirty="0"/>
          </a:p>
          <a:p>
            <a:pPr defTabSz="995363">
              <a:tabLst>
                <a:tab pos="442913" algn="l"/>
              </a:tabLst>
            </a:pPr>
            <a:endParaRPr lang="en-US" sz="900" dirty="0">
              <a:solidFill>
                <a:schemeClr val="bg1"/>
              </a:solidFill>
            </a:endParaRPr>
          </a:p>
          <a:p>
            <a:pPr defTabSz="995363">
              <a:spcBef>
                <a:spcPct val="5000"/>
              </a:spcBef>
              <a:tabLst>
                <a:tab pos="442913" algn="l"/>
              </a:tabLst>
            </a:pPr>
            <a:r>
              <a:rPr lang="en-US" sz="900" dirty="0">
                <a:solidFill>
                  <a:schemeClr val="bg1"/>
                </a:solidFill>
              </a:rPr>
              <a:t>Tel</a:t>
            </a:r>
            <a:r>
              <a:rPr lang="ru-RU" sz="900" dirty="0">
                <a:solidFill>
                  <a:schemeClr val="bg1"/>
                </a:solidFill>
              </a:rPr>
              <a:t>. : </a:t>
            </a:r>
            <a:r>
              <a:rPr lang="en-US" sz="900" dirty="0">
                <a:solidFill>
                  <a:schemeClr val="bg1"/>
                </a:solidFill>
              </a:rPr>
              <a:t>  </a:t>
            </a:r>
            <a:r>
              <a:rPr lang="ru-RU" sz="900" dirty="0">
                <a:solidFill>
                  <a:schemeClr val="bg1"/>
                </a:solidFill>
              </a:rPr>
              <a:t> </a:t>
            </a:r>
            <a:r>
              <a:rPr lang="en-US" sz="900" dirty="0">
                <a:solidFill>
                  <a:schemeClr val="bg1"/>
                </a:solidFill>
              </a:rPr>
              <a:t> +(39) 0239524532/37</a:t>
            </a:r>
            <a:endParaRPr lang="ru-RU" sz="900" dirty="0">
              <a:solidFill>
                <a:schemeClr val="bg1"/>
              </a:solidFill>
            </a:endParaRPr>
          </a:p>
          <a:p>
            <a:pPr defTabSz="995363">
              <a:spcBef>
                <a:spcPct val="5000"/>
              </a:spcBef>
              <a:tabLst>
                <a:tab pos="442913" algn="l"/>
              </a:tabLst>
            </a:pPr>
            <a:r>
              <a:rPr lang="en-US" sz="900" dirty="0">
                <a:solidFill>
                  <a:schemeClr val="bg1"/>
                </a:solidFill>
              </a:rPr>
              <a:t>Mob. </a:t>
            </a:r>
            <a:r>
              <a:rPr lang="ru-RU" sz="900" dirty="0">
                <a:solidFill>
                  <a:schemeClr val="bg1"/>
                </a:solidFill>
              </a:rPr>
              <a:t>: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ru-RU" sz="900" dirty="0">
                <a:solidFill>
                  <a:schemeClr val="bg1"/>
                </a:solidFill>
              </a:rPr>
              <a:t> </a:t>
            </a:r>
            <a:r>
              <a:rPr lang="en-US" sz="900" dirty="0">
                <a:solidFill>
                  <a:schemeClr val="bg1"/>
                </a:solidFill>
              </a:rPr>
              <a:t> +(39) 3473054309</a:t>
            </a:r>
            <a:endParaRPr lang="ru-RU" sz="900" dirty="0">
              <a:solidFill>
                <a:schemeClr val="bg1"/>
              </a:solidFill>
            </a:endParaRPr>
          </a:p>
          <a:p>
            <a:pPr defTabSz="995363">
              <a:spcBef>
                <a:spcPct val="5000"/>
              </a:spcBef>
              <a:tabLst>
                <a:tab pos="442913" algn="l"/>
              </a:tabLst>
            </a:pPr>
            <a:r>
              <a:rPr lang="en-US" sz="900" dirty="0">
                <a:solidFill>
                  <a:schemeClr val="bg1"/>
                </a:solidFill>
              </a:rPr>
              <a:t>E-mail</a:t>
            </a:r>
            <a:r>
              <a:rPr lang="ru-RU" sz="900" dirty="0">
                <a:solidFill>
                  <a:schemeClr val="bg1"/>
                </a:solidFill>
              </a:rPr>
              <a:t>: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ru-RU" sz="900" dirty="0">
                <a:solidFill>
                  <a:schemeClr val="bg1"/>
                </a:solidFill>
              </a:rPr>
              <a:t> </a:t>
            </a:r>
            <a:r>
              <a:rPr lang="en-US" sz="900" u="sng" dirty="0">
                <a:solidFill>
                  <a:schemeClr val="bg1"/>
                </a:solidFill>
                <a:hlinkClick r:id="rId2"/>
              </a:rPr>
              <a:t>matteo.gatti@mg-c.it</a:t>
            </a:r>
            <a:endParaRPr lang="en-US" sz="900" u="sng" dirty="0">
              <a:solidFill>
                <a:schemeClr val="bg1"/>
              </a:solidFill>
            </a:endParaRPr>
          </a:p>
          <a:p>
            <a:pPr defTabSz="995363">
              <a:spcBef>
                <a:spcPct val="5000"/>
              </a:spcBef>
              <a:tabLst>
                <a:tab pos="442913" algn="l"/>
              </a:tabLst>
            </a:pPr>
            <a:r>
              <a:rPr lang="en-US" sz="900" dirty="0">
                <a:solidFill>
                  <a:schemeClr val="bg1"/>
                </a:solidFill>
              </a:rPr>
              <a:t>Web</a:t>
            </a:r>
            <a:r>
              <a:rPr lang="ru-RU" sz="900" dirty="0">
                <a:solidFill>
                  <a:schemeClr val="bg1"/>
                </a:solidFill>
              </a:rPr>
              <a:t>: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ru-RU" sz="900" dirty="0">
                <a:solidFill>
                  <a:schemeClr val="bg1"/>
                </a:solidFill>
              </a:rPr>
              <a:t> </a:t>
            </a:r>
            <a:r>
              <a:rPr lang="en-US" sz="9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mg-c.it</a:t>
            </a:r>
            <a:endParaRPr lang="en-US" sz="9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995363">
              <a:spcBef>
                <a:spcPct val="5000"/>
              </a:spcBef>
              <a:tabLst>
                <a:tab pos="442913" algn="l"/>
              </a:tabLst>
            </a:pPr>
            <a:r>
              <a:rPr lang="en-US" sz="900" u="sng" dirty="0">
                <a:solidFill>
                  <a:schemeClr val="bg1"/>
                </a:solidFill>
                <a:hlinkClick r:id="rId3"/>
              </a:rPr>
              <a:t> </a:t>
            </a:r>
            <a:r>
              <a:rPr lang="en-US" sz="900" u="sng" dirty="0">
                <a:hlinkClick r:id="rId3"/>
              </a:rPr>
              <a:t> </a:t>
            </a:r>
            <a:endParaRPr lang="ru-RU" sz="900" u="sng" dirty="0"/>
          </a:p>
          <a:p>
            <a:pPr defTabSz="995363">
              <a:tabLst>
                <a:tab pos="442913" algn="l"/>
              </a:tabLst>
            </a:pPr>
            <a:endParaRPr lang="en-US" sz="900" dirty="0"/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gray">
          <a:xfrm>
            <a:off x="622300" y="2146727"/>
            <a:ext cx="30416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spcAft>
                <a:spcPct val="40000"/>
              </a:spcAft>
              <a:buClr>
                <a:schemeClr val="tx2"/>
              </a:buClr>
              <a:buSzPct val="75000"/>
              <a:buFont typeface="Arial Unicode MS" pitchFamily="34" charset="-128"/>
              <a:buNone/>
            </a:pPr>
            <a:r>
              <a:rPr lang="en-US" sz="13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Background</a:t>
            </a:r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gray">
          <a:xfrm>
            <a:off x="4684713" y="2180431"/>
            <a:ext cx="2719387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spcAft>
                <a:spcPct val="40000"/>
              </a:spcAft>
              <a:buClr>
                <a:schemeClr val="tx2"/>
              </a:buClr>
              <a:buSzPct val="75000"/>
              <a:buFont typeface="Arial Unicode MS" pitchFamily="34" charset="-128"/>
              <a:buNone/>
            </a:pPr>
            <a:r>
              <a:rPr lang="en-US" sz="13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Professional experience</a:t>
            </a:r>
          </a:p>
        </p:txBody>
      </p:sp>
      <p:sp>
        <p:nvSpPr>
          <p:cNvPr id="2057" name="Rectangle 12"/>
          <p:cNvSpPr>
            <a:spLocks noChangeArrowheads="1"/>
          </p:cNvSpPr>
          <p:nvPr/>
        </p:nvSpPr>
        <p:spPr bwMode="gray">
          <a:xfrm>
            <a:off x="622300" y="4868535"/>
            <a:ext cx="30416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spcAft>
                <a:spcPct val="40000"/>
              </a:spcAft>
              <a:buClr>
                <a:schemeClr val="tx2"/>
              </a:buClr>
              <a:buSzPct val="75000"/>
              <a:buFont typeface="Arial Unicode MS" pitchFamily="34" charset="-128"/>
              <a:buNone/>
            </a:pPr>
            <a:r>
              <a:rPr lang="en-US" sz="13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Arial Unicode MS" pitchFamily="34" charset="-128"/>
              </a:rPr>
              <a:t>Skills</a:t>
            </a:r>
          </a:p>
        </p:txBody>
      </p:sp>
      <p:sp>
        <p:nvSpPr>
          <p:cNvPr id="2058" name="Rectangle 13"/>
          <p:cNvSpPr>
            <a:spLocks noChangeArrowheads="1"/>
          </p:cNvSpPr>
          <p:nvPr/>
        </p:nvSpPr>
        <p:spPr bwMode="auto">
          <a:xfrm>
            <a:off x="622300" y="5173335"/>
            <a:ext cx="30607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900" dirty="0"/>
              <a:t>Matteo is graduated in Milan </a:t>
            </a:r>
            <a:r>
              <a:rPr lang="en-US" sz="900" dirty="0" err="1"/>
              <a:t>Cattolica</a:t>
            </a:r>
            <a:r>
              <a:rPr lang="en-US" sz="900" dirty="0"/>
              <a:t> University;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900" dirty="0"/>
              <a:t>Matteo is a Chartered Accountant and an Auditor;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900" dirty="0"/>
              <a:t>Languages: Italian – native, English – fluent;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900" dirty="0"/>
              <a:t>IT: Microsoft, SAP.</a:t>
            </a:r>
          </a:p>
          <a:p>
            <a:pPr marL="177800" indent="-177800" algn="just" defTabSz="995363">
              <a:spcAft>
                <a:spcPct val="50000"/>
              </a:spcAft>
              <a:buClr>
                <a:schemeClr val="tx1"/>
              </a:buClr>
              <a:buFont typeface="Arial" charset="0"/>
              <a:buChar char="►"/>
              <a:tabLst>
                <a:tab pos="269875" algn="l"/>
                <a:tab pos="3228975" algn="l"/>
                <a:tab pos="4665663" algn="r"/>
              </a:tabLst>
            </a:pPr>
            <a:r>
              <a:rPr lang="en-US" sz="900" dirty="0"/>
              <a:t>Sport: triathlon, Ironman </a:t>
            </a:r>
            <a:r>
              <a:rPr lang="en-US" sz="900" dirty="0" err="1"/>
              <a:t>Finischer</a:t>
            </a:r>
            <a:r>
              <a:rPr lang="en-US" sz="900" dirty="0"/>
              <a:t> Zurich 2008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700" y="352424"/>
            <a:ext cx="11112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8938435"/>
      </p:ext>
    </p:extLst>
  </p:cSld>
  <p:clrMapOvr>
    <a:masterClrMapping/>
  </p:clrMapOvr>
</p:sld>
</file>

<file path=ppt/theme/theme1.xml><?xml version="1.0" encoding="utf-8"?>
<a:theme xmlns:a="http://schemas.openxmlformats.org/drawingml/2006/main" name="Proposal Template for PP and Loadset">
  <a:themeElements>
    <a:clrScheme name="Proposal Template for PP and Loadset 1">
      <a:dk1>
        <a:srgbClr val="000000"/>
      </a:dk1>
      <a:lt1>
        <a:srgbClr val="FFFFFF"/>
      </a:lt1>
      <a:dk2>
        <a:srgbClr val="000000"/>
      </a:dk2>
      <a:lt2>
        <a:srgbClr val="F2F2F2"/>
      </a:lt2>
      <a:accent1>
        <a:srgbClr val="7F7E82"/>
      </a:accent1>
      <a:accent2>
        <a:srgbClr val="FFE600"/>
      </a:accent2>
      <a:accent3>
        <a:srgbClr val="FFFFFF"/>
      </a:accent3>
      <a:accent4>
        <a:srgbClr val="000000"/>
      </a:accent4>
      <a:accent5>
        <a:srgbClr val="C0C0C1"/>
      </a:accent5>
      <a:accent6>
        <a:srgbClr val="E7D000"/>
      </a:accent6>
      <a:hlink>
        <a:srgbClr val="A5A4A7"/>
      </a:hlink>
      <a:folHlink>
        <a:srgbClr val="CCCBCD"/>
      </a:folHlink>
    </a:clrScheme>
    <a:fontScheme name="Proposal Template for PP and Loadset">
      <a:majorFont>
        <a:latin typeface="EYInterstate"/>
        <a:ea typeface=""/>
        <a:cs typeface="Arial"/>
      </a:majorFont>
      <a:minorFont>
        <a:latin typeface="EYInterstate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Template for PP and Loadset 1">
        <a:dk1>
          <a:srgbClr val="000000"/>
        </a:dk1>
        <a:lt1>
          <a:srgbClr val="FFFFFF"/>
        </a:lt1>
        <a:dk2>
          <a:srgbClr val="000000"/>
        </a:dk2>
        <a:lt2>
          <a:srgbClr val="F2F2F2"/>
        </a:lt2>
        <a:accent1>
          <a:srgbClr val="7F7E82"/>
        </a:accent1>
        <a:accent2>
          <a:srgbClr val="FFE600"/>
        </a:accent2>
        <a:accent3>
          <a:srgbClr val="FFFFFF"/>
        </a:accent3>
        <a:accent4>
          <a:srgbClr val="000000"/>
        </a:accent4>
        <a:accent5>
          <a:srgbClr val="C0C0C1"/>
        </a:accent5>
        <a:accent6>
          <a:srgbClr val="E7D000"/>
        </a:accent6>
        <a:hlink>
          <a:srgbClr val="A5A4A7"/>
        </a:hlink>
        <a:folHlink>
          <a:srgbClr val="CCCB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12282</TotalTime>
  <Words>704</Words>
  <Application>Microsoft Office PowerPoint</Application>
  <PresentationFormat>Personalizzato</PresentationFormat>
  <Paragraphs>88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Arial Unicode MS</vt:lpstr>
      <vt:lpstr>EYInterstate</vt:lpstr>
      <vt:lpstr>Proposal Template for PP and Loadset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Matteo</dc:creator>
  <cp:lastModifiedBy>ACR-3</cp:lastModifiedBy>
  <cp:revision>161</cp:revision>
  <dcterms:created xsi:type="dcterms:W3CDTF">2004-06-10T11:54:09Z</dcterms:created>
  <dcterms:modified xsi:type="dcterms:W3CDTF">2018-03-23T08:32:48Z</dcterms:modified>
</cp:coreProperties>
</file>